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724C1-6018-7E43-AB08-91EE24EF4D4B}" v="3" dt="2023-05-30T21:38:26.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da, Alessandro" userId="b4075254-4c4a-4217-a495-38988a683b2c" providerId="ADAL" clId="{3E4724C1-6018-7E43-AB08-91EE24EF4D4B}"/>
    <pc:docChg chg="custSel modSld">
      <pc:chgData name="Gerada, Alessandro" userId="b4075254-4c4a-4217-a495-38988a683b2c" providerId="ADAL" clId="{3E4724C1-6018-7E43-AB08-91EE24EF4D4B}" dt="2023-05-30T21:39:44.601" v="10" actId="27636"/>
      <pc:docMkLst>
        <pc:docMk/>
      </pc:docMkLst>
      <pc:sldChg chg="modSp mod">
        <pc:chgData name="Gerada, Alessandro" userId="b4075254-4c4a-4217-a495-38988a683b2c" providerId="ADAL" clId="{3E4724C1-6018-7E43-AB08-91EE24EF4D4B}" dt="2023-05-30T21:39:44.601" v="10" actId="27636"/>
        <pc:sldMkLst>
          <pc:docMk/>
          <pc:sldMk cId="0" sldId="266"/>
        </pc:sldMkLst>
        <pc:spChg chg="mod">
          <ac:chgData name="Gerada, Alessandro" userId="b4075254-4c4a-4217-a495-38988a683b2c" providerId="ADAL" clId="{3E4724C1-6018-7E43-AB08-91EE24EF4D4B}" dt="2023-05-30T21:39:44.598" v="9" actId="27636"/>
          <ac:spMkLst>
            <pc:docMk/>
            <pc:sldMk cId="0" sldId="266"/>
            <ac:spMk id="3" creationId="{00000000-0000-0000-0000-000000000000}"/>
          </ac:spMkLst>
        </pc:spChg>
        <pc:spChg chg="mod">
          <ac:chgData name="Gerada, Alessandro" userId="b4075254-4c4a-4217-a495-38988a683b2c" providerId="ADAL" clId="{3E4724C1-6018-7E43-AB08-91EE24EF4D4B}" dt="2023-05-30T21:39:44.601" v="10" actId="27636"/>
          <ac:spMkLst>
            <pc:docMk/>
            <pc:sldMk cId="0" sldId="266"/>
            <ac:spMk id="4" creationId="{00000000-0000-0000-0000-000000000000}"/>
          </ac:spMkLst>
        </pc:spChg>
      </pc:sldChg>
      <pc:sldChg chg="addSp delSp modSp mod modAnim">
        <pc:chgData name="Gerada, Alessandro" userId="b4075254-4c4a-4217-a495-38988a683b2c" providerId="ADAL" clId="{3E4724C1-6018-7E43-AB08-91EE24EF4D4B}" dt="2023-05-30T21:38:54.502" v="4" actId="1076"/>
        <pc:sldMkLst>
          <pc:docMk/>
          <pc:sldMk cId="0" sldId="283"/>
        </pc:sldMkLst>
        <pc:picChg chg="del">
          <ac:chgData name="Gerada, Alessandro" userId="b4075254-4c4a-4217-a495-38988a683b2c" providerId="ADAL" clId="{3E4724C1-6018-7E43-AB08-91EE24EF4D4B}" dt="2023-05-30T21:37:20.744" v="0" actId="478"/>
          <ac:picMkLst>
            <pc:docMk/>
            <pc:sldMk cId="0" sldId="283"/>
            <ac:picMk id="3" creationId="{00000000-0000-0000-0000-000000000000}"/>
          </ac:picMkLst>
        </pc:picChg>
        <pc:picChg chg="add mod">
          <ac:chgData name="Gerada, Alessandro" userId="b4075254-4c4a-4217-a495-38988a683b2c" providerId="ADAL" clId="{3E4724C1-6018-7E43-AB08-91EE24EF4D4B}" dt="2023-05-30T21:38:54.502" v="4" actId="1076"/>
          <ac:picMkLst>
            <pc:docMk/>
            <pc:sldMk cId="0" sldId="283"/>
            <ac:picMk id="4" creationId="{6858CED7-12A2-D891-ED5A-11AA0DFDDBD9}"/>
          </ac:picMkLst>
        </pc:picChg>
      </pc:sldChg>
      <pc:sldChg chg="modSp mod">
        <pc:chgData name="Gerada, Alessandro" userId="b4075254-4c4a-4217-a495-38988a683b2c" providerId="ADAL" clId="{3E4724C1-6018-7E43-AB08-91EE24EF4D4B}" dt="2023-05-30T21:39:25.402" v="6" actId="27636"/>
        <pc:sldMkLst>
          <pc:docMk/>
          <pc:sldMk cId="0" sldId="290"/>
        </pc:sldMkLst>
        <pc:spChg chg="mod">
          <ac:chgData name="Gerada, Alessandro" userId="b4075254-4c4a-4217-a495-38988a683b2c" providerId="ADAL" clId="{3E4724C1-6018-7E43-AB08-91EE24EF4D4B}" dt="2023-05-30T21:39:25.402" v="6" actId="27636"/>
          <ac:spMkLst>
            <pc:docMk/>
            <pc:sldMk cId="0" sldId="29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5/30/23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5/30/23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v.uk/government/collections/brucella-reference-unit-bru"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128/CMR.00073-19" TargetMode="External"/><Relationship Id="rId2" Type="http://schemas.openxmlformats.org/officeDocument/2006/relationships/hyperlink" Target="https://doi.org/10.1128/JCM.00135-13" TargetMode="External"/><Relationship Id="rId1" Type="http://schemas.openxmlformats.org/officeDocument/2006/relationships/slideLayout" Target="../slideLayouts/slideLayout2.xml"/><Relationship Id="rId5" Type="http://schemas.openxmlformats.org/officeDocument/2006/relationships/hyperlink" Target="https://www.cdc.gov/brucellosis/pdf/brucellosi-reference-guide.pdf" TargetMode="External"/><Relationship Id="rId4" Type="http://schemas.openxmlformats.org/officeDocument/2006/relationships/hyperlink" Target="https://www.gov.uk/government/publications/brucella-reference-unit-bru-managing-laboratory-exposu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Brucellosis</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Alessandro Gerada</a:t>
            </a:r>
          </a:p>
        </p:txBody>
      </p:sp>
      <p:sp>
        <p:nvSpPr>
          <p:cNvPr id="4" name="Date Placeholder 3"/>
          <p:cNvSpPr>
            <a:spLocks noGrp="1"/>
          </p:cNvSpPr>
          <p:nvPr>
            <p:ph type="dt" sz="half" idx="10"/>
          </p:nvPr>
        </p:nvSpPr>
        <p:spPr/>
        <p:txBody>
          <a:bodyPr/>
          <a:lstStyle/>
          <a:p>
            <a:pPr marL="0" lvl="0" indent="0">
              <a:buNone/>
            </a:pPr>
            <a: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r>
              <a:t>(H. P. Wyatt 2013)</a:t>
            </a:r>
          </a:p>
        </p:txBody>
      </p:sp>
      <p:pic>
        <p:nvPicPr>
          <p:cNvPr id="2" name="Picture 1" descr="images/brucellosis/brucellosis_incidence1897-1936.png"/>
          <p:cNvPicPr>
            <a:picLocks noGrp="1" noChangeAspect="1"/>
          </p:cNvPicPr>
          <p:nvPr/>
        </p:nvPicPr>
        <p:blipFill>
          <a:blip r:embed="rId2"/>
          <a:stretch>
            <a:fillRect/>
          </a:stretch>
        </p:blipFill>
        <p:spPr bwMode="auto">
          <a:xfrm>
            <a:off x="3568700" y="647700"/>
            <a:ext cx="5105400" cy="34925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Bruce and the microbe</a:t>
            </a:r>
          </a:p>
        </p:txBody>
      </p:sp>
      <p:sp>
        <p:nvSpPr>
          <p:cNvPr id="3" name="Content Placeholder 2"/>
          <p:cNvSpPr>
            <a:spLocks noGrp="1"/>
          </p:cNvSpPr>
          <p:nvPr>
            <p:ph sz="half" idx="1"/>
          </p:nvPr>
        </p:nvSpPr>
        <p:spPr>
          <a:xfrm>
            <a:off x="-628153" y="1200151"/>
            <a:ext cx="5123953" cy="3394472"/>
          </a:xfrm>
        </p:spPr>
        <p:txBody>
          <a:bodyPr>
            <a:normAutofit lnSpcReduction="10000"/>
          </a:bodyPr>
          <a:lstStyle/>
          <a:p>
            <a:pPr marL="1270000" lvl="0" indent="0">
              <a:buNone/>
            </a:pPr>
            <a:r>
              <a:rPr sz="2000" dirty="0"/>
              <a:t>David found a little Germ</a:t>
            </a:r>
          </a:p>
          <a:p>
            <a:pPr marL="1270000" lvl="0" indent="0">
              <a:buNone/>
            </a:pPr>
            <a:r>
              <a:rPr sz="2000" dirty="0"/>
              <a:t>Its name, of course, you know;</a:t>
            </a:r>
          </a:p>
          <a:p>
            <a:pPr marL="1270000" lvl="0" indent="0">
              <a:buNone/>
            </a:pPr>
            <a:r>
              <a:rPr sz="2000" dirty="0"/>
              <a:t>For everywhere that David goes</a:t>
            </a:r>
          </a:p>
          <a:p>
            <a:pPr marL="1270000" lvl="0" indent="0">
              <a:buNone/>
            </a:pPr>
            <a:r>
              <a:rPr sz="2000" dirty="0"/>
              <a:t>That name is sure to go.</a:t>
            </a:r>
          </a:p>
          <a:p>
            <a:pPr marL="1270000" lvl="0" indent="0">
              <a:buNone/>
            </a:pPr>
            <a:r>
              <a:rPr sz="2000" dirty="0"/>
              <a:t>He found it in a Spleen one day,</a:t>
            </a:r>
          </a:p>
          <a:p>
            <a:pPr marL="1270000" lvl="0" indent="0">
              <a:buNone/>
            </a:pPr>
            <a:r>
              <a:rPr sz="2000" dirty="0"/>
              <a:t>And raised a cultured stock;</a:t>
            </a:r>
          </a:p>
          <a:p>
            <a:pPr marL="1270000" lvl="0" indent="0">
              <a:buNone/>
            </a:pPr>
            <a:r>
              <a:rPr sz="2000" dirty="0"/>
              <a:t>“With you,” he said “I’ll demonstrate</a:t>
            </a:r>
          </a:p>
          <a:p>
            <a:pPr marL="1270000" lvl="0" indent="0">
              <a:buNone/>
            </a:pPr>
            <a:r>
              <a:rPr sz="2000" dirty="0"/>
              <a:t>The postulates of Koch.. ”</a:t>
            </a:r>
          </a:p>
        </p:txBody>
      </p:sp>
      <p:sp>
        <p:nvSpPr>
          <p:cNvPr id="4" name="Content Placeholder 3"/>
          <p:cNvSpPr>
            <a:spLocks noGrp="1"/>
          </p:cNvSpPr>
          <p:nvPr>
            <p:ph sz="half" idx="2"/>
          </p:nvPr>
        </p:nvSpPr>
        <p:spPr>
          <a:xfrm>
            <a:off x="3562847" y="1200151"/>
            <a:ext cx="5123953" cy="3394472"/>
          </a:xfrm>
        </p:spPr>
        <p:txBody>
          <a:bodyPr>
            <a:normAutofit lnSpcReduction="10000"/>
          </a:bodyPr>
          <a:lstStyle/>
          <a:p>
            <a:pPr marL="1270000" lvl="0" indent="0">
              <a:buNone/>
            </a:pPr>
            <a:r>
              <a:rPr sz="2000" dirty="0"/>
              <a:t>David knew a little Boat</a:t>
            </a:r>
          </a:p>
          <a:p>
            <a:pPr marL="1270000" lvl="0" indent="0">
              <a:buNone/>
            </a:pPr>
            <a:r>
              <a:rPr sz="2000" dirty="0"/>
              <a:t>That was for New York bound,</a:t>
            </a:r>
          </a:p>
          <a:p>
            <a:pPr marL="1270000" lvl="0" indent="0">
              <a:buNone/>
            </a:pPr>
            <a:r>
              <a:rPr sz="2000" dirty="0"/>
              <a:t>With five-and-sixty little goats</a:t>
            </a:r>
          </a:p>
          <a:p>
            <a:pPr marL="1270000" lvl="0" indent="0">
              <a:buNone/>
            </a:pPr>
            <a:r>
              <a:rPr sz="2000" dirty="0"/>
              <a:t>That yielded milk all round.</a:t>
            </a:r>
          </a:p>
          <a:p>
            <a:pPr marL="1270000" lvl="0" indent="0">
              <a:buNone/>
            </a:pPr>
            <a:r>
              <a:rPr sz="2000" dirty="0"/>
              <a:t>And in the milk that microbe lurked.</a:t>
            </a:r>
          </a:p>
          <a:p>
            <a:pPr marL="1270000" lvl="0" indent="0">
              <a:buNone/>
            </a:pPr>
            <a:r>
              <a:rPr sz="2000" dirty="0"/>
              <a:t>(Hence David would forbid it),</a:t>
            </a:r>
          </a:p>
          <a:p>
            <a:pPr marL="1270000" lvl="0" indent="0">
              <a:buNone/>
            </a:pPr>
            <a:r>
              <a:rPr sz="2000" dirty="0"/>
              <a:t>And when the men got sick and ill,</a:t>
            </a:r>
          </a:p>
          <a:p>
            <a:pPr marL="1270000" lvl="0" indent="0">
              <a:buNone/>
            </a:pPr>
            <a:r>
              <a:rPr sz="2000" dirty="0"/>
              <a:t>“</a:t>
            </a:r>
            <a:r>
              <a:rPr sz="2000" dirty="0" err="1"/>
              <a:t>Twas</a:t>
            </a:r>
            <a:r>
              <a:rPr sz="2000" dirty="0"/>
              <a:t> germs,” he said, “that did it.”</a:t>
            </a:r>
          </a:p>
          <a:p>
            <a:pPr marL="0" lvl="0" indent="0">
              <a:buNone/>
            </a:pPr>
            <a:r>
              <a:rPr dirty="0"/>
              <a:t>(Vassallo 1992)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Bacteriology of </a:t>
            </a:r>
            <a:r>
              <a:rPr i="1"/>
              <a:t>Brucella</a:t>
            </a:r>
            <a:r>
              <a:t> spp</a:t>
            </a:r>
          </a:p>
        </p:txBody>
      </p:sp>
      <p:sp>
        <p:nvSpPr>
          <p:cNvPr id="3" name="Content Placeholder 2"/>
          <p:cNvSpPr>
            <a:spLocks noGrp="1"/>
          </p:cNvSpPr>
          <p:nvPr>
            <p:ph idx="1"/>
          </p:nvPr>
        </p:nvSpPr>
        <p:spPr/>
        <p:txBody>
          <a:bodyPr/>
          <a:lstStyle/>
          <a:p>
            <a:pPr lvl="0"/>
            <a:r>
              <a:t>Gram negative coccobacillus</a:t>
            </a:r>
          </a:p>
          <a:p>
            <a:pPr lvl="0"/>
            <a:r>
              <a:t>Evolved from environmental soil organisms</a:t>
            </a:r>
          </a:p>
          <a:p>
            <a:pPr lvl="0"/>
            <a:r>
              <a:t>“Triple positive”:</a:t>
            </a:r>
          </a:p>
          <a:p>
            <a:pPr lvl="1"/>
            <a:r>
              <a:t>Oxidase positive</a:t>
            </a:r>
          </a:p>
          <a:p>
            <a:pPr lvl="1"/>
            <a:r>
              <a:t>Catalase positive</a:t>
            </a:r>
          </a:p>
          <a:p>
            <a:pPr lvl="1"/>
            <a:r>
              <a:t>Nitrate positive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i="1"/>
              <a:t>Brucella</a:t>
            </a:r>
            <a:r>
              <a:t> colonies</a:t>
            </a:r>
          </a:p>
        </p:txBody>
      </p:sp>
      <p:sp>
        <p:nvSpPr>
          <p:cNvPr id="4" name="Text Placeholder 3"/>
          <p:cNvSpPr>
            <a:spLocks noGrp="1"/>
          </p:cNvSpPr>
          <p:nvPr>
            <p:ph type="body" sz="half" idx="2"/>
          </p:nvPr>
        </p:nvSpPr>
        <p:spPr/>
        <p:txBody>
          <a:bodyPr/>
          <a:lstStyle/>
          <a:p>
            <a:pPr marL="0" lvl="0" indent="0">
              <a:buNone/>
            </a:pPr>
            <a:r>
              <a:t>(Anantha et al. 2019)</a:t>
            </a:r>
          </a:p>
        </p:txBody>
      </p:sp>
      <p:pic>
        <p:nvPicPr>
          <p:cNvPr id="3" name="Picture 1" descr="images/zotero/ananthaFatalRareCase2019/image-2-x313-y533.png"/>
          <p:cNvPicPr>
            <a:picLocks noGrp="1" noChangeAspect="1"/>
          </p:cNvPicPr>
          <p:nvPr/>
        </p:nvPicPr>
        <p:blipFill>
          <a:blip r:embed="rId2"/>
          <a:stretch>
            <a:fillRect/>
          </a:stretch>
        </p:blipFill>
        <p:spPr bwMode="auto">
          <a:xfrm>
            <a:off x="3568700" y="330200"/>
            <a:ext cx="5105400" cy="41148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i="1"/>
              <a:t>Brucella</a:t>
            </a:r>
            <a:r>
              <a:t> Gram stain</a:t>
            </a:r>
          </a:p>
        </p:txBody>
      </p:sp>
      <p:sp>
        <p:nvSpPr>
          <p:cNvPr id="4" name="Text Placeholder 3"/>
          <p:cNvSpPr>
            <a:spLocks noGrp="1"/>
          </p:cNvSpPr>
          <p:nvPr>
            <p:ph type="body" sz="half" idx="2"/>
          </p:nvPr>
        </p:nvSpPr>
        <p:spPr/>
        <p:txBody>
          <a:bodyPr/>
          <a:lstStyle/>
          <a:p>
            <a:pPr marL="0" lvl="0" indent="0">
              <a:buNone/>
            </a:pPr>
            <a:r>
              <a:t>(Anantha et al. 2019)</a:t>
            </a:r>
          </a:p>
        </p:txBody>
      </p:sp>
      <p:pic>
        <p:nvPicPr>
          <p:cNvPr id="3" name="Picture 1" descr="images/zotero/ananthaFatalRareCase2019/image-2-x314-y329.png"/>
          <p:cNvPicPr>
            <a:picLocks noGrp="1" noChangeAspect="1"/>
          </p:cNvPicPr>
          <p:nvPr/>
        </p:nvPicPr>
        <p:blipFill>
          <a:blip r:embed="rId2"/>
          <a:stretch>
            <a:fillRect/>
          </a:stretch>
        </p:blipFill>
        <p:spPr bwMode="auto">
          <a:xfrm>
            <a:off x="3568700" y="368300"/>
            <a:ext cx="5105400" cy="40386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Pathogenesis and immunity</a:t>
            </a:r>
          </a:p>
        </p:txBody>
      </p:sp>
      <p:sp>
        <p:nvSpPr>
          <p:cNvPr id="3" name="Content Placeholder 2"/>
          <p:cNvSpPr>
            <a:spLocks noGrp="1"/>
          </p:cNvSpPr>
          <p:nvPr>
            <p:ph idx="1"/>
          </p:nvPr>
        </p:nvSpPr>
        <p:spPr/>
        <p:txBody>
          <a:bodyPr/>
          <a:lstStyle/>
          <a:p>
            <a:pPr marL="0" lvl="0" indent="0">
              <a:buNone/>
            </a:pPr>
            <a:r>
              <a:t>Intracellular survival protects organism:</a:t>
            </a:r>
          </a:p>
          <a:p>
            <a:pPr lvl="0"/>
            <a:r>
              <a:t>therapeutics depend on antimicrobials with high intracellular concentrations</a:t>
            </a:r>
          </a:p>
          <a:p>
            <a:pPr lvl="0"/>
            <a:r>
              <a:t>long-term survival causes recurrence and treatment failure</a:t>
            </a:r>
          </a:p>
          <a:p>
            <a:pPr marL="0" lvl="0" indent="0">
              <a:buNone/>
            </a:pPr>
            <a:r>
              <a:t>Incomplete immunity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Species</a:t>
            </a:r>
          </a:p>
        </p:txBody>
      </p:sp>
      <p:sp>
        <p:nvSpPr>
          <p:cNvPr id="4" name="Text Placeholder 3"/>
          <p:cNvSpPr>
            <a:spLocks noGrp="1"/>
          </p:cNvSpPr>
          <p:nvPr>
            <p:ph type="body" sz="half" idx="2"/>
          </p:nvPr>
        </p:nvSpPr>
        <p:spPr/>
        <p:txBody>
          <a:bodyPr/>
          <a:lstStyle/>
          <a:p>
            <a:pPr marL="0" lvl="0" indent="0">
              <a:buNone/>
            </a:pPr>
            <a:r>
              <a:t>In 2020, the </a:t>
            </a:r>
            <a:r>
              <a:rPr i="1"/>
              <a:t>Ochrobactrum</a:t>
            </a:r>
            <a:r>
              <a:t> genus was controversially assigned to the </a:t>
            </a:r>
            <a:r>
              <a:rPr i="1"/>
              <a:t>Brucella</a:t>
            </a:r>
            <a:r>
              <a:t> genus (Moreno et al. 2022)</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pPr marL="0" lvl="0" indent="0">
                        <a:buNone/>
                      </a:pPr>
                      <a:r>
                        <a:t>Species</a:t>
                      </a:r>
                    </a:p>
                  </a:txBody>
                  <a:tcPr/>
                </a:tc>
                <a:tc>
                  <a:txBody>
                    <a:bodyPr/>
                    <a:lstStyle/>
                    <a:p>
                      <a:pPr marL="0" lvl="0" indent="0">
                        <a:buNone/>
                      </a:pPr>
                      <a:r>
                        <a:t>Preferred zoonotic host</a:t>
                      </a:r>
                    </a:p>
                  </a:txBody>
                  <a:tcPr/>
                </a:tc>
                <a:extLst>
                  <a:ext uri="{0D108BD9-81ED-4DB2-BD59-A6C34878D82A}">
                    <a16:rowId xmlns:a16="http://schemas.microsoft.com/office/drawing/2014/main" val="10000"/>
                  </a:ext>
                </a:extLst>
              </a:tr>
              <a:tr h="0">
                <a:tc>
                  <a:txBody>
                    <a:bodyPr/>
                    <a:lstStyle/>
                    <a:p>
                      <a:pPr marL="0" lvl="0" indent="0">
                        <a:buNone/>
                      </a:pPr>
                      <a:r>
                        <a:rPr i="1"/>
                        <a:t>B. melitensis</a:t>
                      </a:r>
                    </a:p>
                  </a:txBody>
                  <a:tcPr/>
                </a:tc>
                <a:tc>
                  <a:txBody>
                    <a:bodyPr/>
                    <a:lstStyle/>
                    <a:p>
                      <a:pPr marL="0" lvl="0" indent="0">
                        <a:buNone/>
                      </a:pPr>
                      <a:r>
                        <a:t>goats, camels</a:t>
                      </a:r>
                    </a:p>
                  </a:txBody>
                  <a:tcPr/>
                </a:tc>
                <a:extLst>
                  <a:ext uri="{0D108BD9-81ED-4DB2-BD59-A6C34878D82A}">
                    <a16:rowId xmlns:a16="http://schemas.microsoft.com/office/drawing/2014/main" val="10001"/>
                  </a:ext>
                </a:extLst>
              </a:tr>
              <a:tr h="0">
                <a:tc>
                  <a:txBody>
                    <a:bodyPr/>
                    <a:lstStyle/>
                    <a:p>
                      <a:pPr marL="0" lvl="0" indent="0">
                        <a:buNone/>
                      </a:pPr>
                      <a:r>
                        <a:rPr i="1"/>
                        <a:t>B. abortus</a:t>
                      </a:r>
                    </a:p>
                  </a:txBody>
                  <a:tcPr/>
                </a:tc>
                <a:tc>
                  <a:txBody>
                    <a:bodyPr/>
                    <a:lstStyle/>
                    <a:p>
                      <a:pPr marL="0" lvl="0" indent="0">
                        <a:buNone/>
                      </a:pPr>
                      <a:r>
                        <a:t>cattle</a:t>
                      </a:r>
                    </a:p>
                  </a:txBody>
                  <a:tcPr/>
                </a:tc>
                <a:extLst>
                  <a:ext uri="{0D108BD9-81ED-4DB2-BD59-A6C34878D82A}">
                    <a16:rowId xmlns:a16="http://schemas.microsoft.com/office/drawing/2014/main" val="10002"/>
                  </a:ext>
                </a:extLst>
              </a:tr>
              <a:tr h="0">
                <a:tc>
                  <a:txBody>
                    <a:bodyPr/>
                    <a:lstStyle/>
                    <a:p>
                      <a:pPr marL="0" lvl="0" indent="0">
                        <a:buNone/>
                      </a:pPr>
                      <a:r>
                        <a:rPr i="1"/>
                        <a:t>B. suis</a:t>
                      </a:r>
                    </a:p>
                  </a:txBody>
                  <a:tcPr/>
                </a:tc>
                <a:tc>
                  <a:txBody>
                    <a:bodyPr/>
                    <a:lstStyle/>
                    <a:p>
                      <a:pPr marL="0" lvl="0" indent="0">
                        <a:buNone/>
                      </a:pPr>
                      <a:r>
                        <a:t>pigs</a:t>
                      </a:r>
                    </a:p>
                  </a:txBody>
                  <a:tcPr/>
                </a:tc>
                <a:extLst>
                  <a:ext uri="{0D108BD9-81ED-4DB2-BD59-A6C34878D82A}">
                    <a16:rowId xmlns:a16="http://schemas.microsoft.com/office/drawing/2014/main" val="10003"/>
                  </a:ext>
                </a:extLst>
              </a:tr>
              <a:tr h="0">
                <a:tc>
                  <a:txBody>
                    <a:bodyPr/>
                    <a:lstStyle/>
                    <a:p>
                      <a:pPr marL="0" lvl="0" indent="0">
                        <a:buNone/>
                      </a:pPr>
                      <a:r>
                        <a:rPr i="1"/>
                        <a:t>B. canis</a:t>
                      </a:r>
                    </a:p>
                  </a:txBody>
                  <a:tcPr/>
                </a:tc>
                <a:tc>
                  <a:txBody>
                    <a:bodyPr/>
                    <a:lstStyle/>
                    <a:p>
                      <a:pPr marL="0" lvl="0" indent="0">
                        <a:buNone/>
                      </a:pPr>
                      <a:r>
                        <a:t>dogs</a:t>
                      </a:r>
                    </a:p>
                  </a:txBody>
                  <a:tcPr/>
                </a:tc>
                <a:extLst>
                  <a:ext uri="{0D108BD9-81ED-4DB2-BD59-A6C34878D82A}">
                    <a16:rowId xmlns:a16="http://schemas.microsoft.com/office/drawing/2014/main" val="10004"/>
                  </a:ext>
                </a:extLst>
              </a:tr>
              <a:tr h="0">
                <a:tc>
                  <a:txBody>
                    <a:bodyPr/>
                    <a:lstStyle/>
                    <a:p>
                      <a:pPr marL="0" lvl="0" indent="0">
                        <a:buNone/>
                      </a:pPr>
                      <a:r>
                        <a:rPr i="1"/>
                        <a:t>B. ovis</a:t>
                      </a:r>
                    </a:p>
                  </a:txBody>
                  <a:tcPr/>
                </a:tc>
                <a:tc>
                  <a:txBody>
                    <a:bodyPr/>
                    <a:lstStyle/>
                    <a:p>
                      <a:pPr marL="0" lvl="0" indent="0">
                        <a:buNone/>
                      </a:pPr>
                      <a:r>
                        <a:t>sheep</a:t>
                      </a:r>
                    </a:p>
                  </a:txBody>
                  <a:tcPr/>
                </a:tc>
                <a:extLst>
                  <a:ext uri="{0D108BD9-81ED-4DB2-BD59-A6C34878D82A}">
                    <a16:rowId xmlns:a16="http://schemas.microsoft.com/office/drawing/2014/main" val="10005"/>
                  </a:ext>
                </a:extLst>
              </a:tr>
              <a:tr h="0">
                <a:tc>
                  <a:txBody>
                    <a:bodyPr/>
                    <a:lstStyle/>
                    <a:p>
                      <a:pPr marL="0" lvl="0" indent="0">
                        <a:buNone/>
                      </a:pPr>
                      <a:r>
                        <a:rPr i="1"/>
                        <a:t>B. pinnipedialis</a:t>
                      </a:r>
                    </a:p>
                  </a:txBody>
                  <a:tcPr/>
                </a:tc>
                <a:tc>
                  <a:txBody>
                    <a:bodyPr/>
                    <a:lstStyle/>
                    <a:p>
                      <a:pPr marL="0" lvl="0" indent="0">
                        <a:buNone/>
                      </a:pPr>
                      <a:r>
                        <a:t>sea mammals</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Transmission and risk factors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t>Modality</a:t>
                      </a:r>
                    </a:p>
                  </a:txBody>
                  <a:tcPr/>
                </a:tc>
                <a:tc>
                  <a:txBody>
                    <a:bodyPr/>
                    <a:lstStyle/>
                    <a:p>
                      <a:pPr marL="0" lvl="0" indent="0">
                        <a:buNone/>
                      </a:pPr>
                      <a:r>
                        <a:t>Mechanism</a:t>
                      </a:r>
                    </a:p>
                  </a:txBody>
                  <a:tcPr/>
                </a:tc>
                <a:extLst>
                  <a:ext uri="{0D108BD9-81ED-4DB2-BD59-A6C34878D82A}">
                    <a16:rowId xmlns:a16="http://schemas.microsoft.com/office/drawing/2014/main" val="10000"/>
                  </a:ext>
                </a:extLst>
              </a:tr>
              <a:tr h="0">
                <a:tc>
                  <a:txBody>
                    <a:bodyPr/>
                    <a:lstStyle/>
                    <a:p>
                      <a:pPr marL="0" lvl="0" indent="0">
                        <a:buNone/>
                      </a:pPr>
                      <a:r>
                        <a:t>inhalation</a:t>
                      </a:r>
                    </a:p>
                  </a:txBody>
                  <a:tcPr/>
                </a:tc>
                <a:tc>
                  <a:txBody>
                    <a:bodyPr/>
                    <a:lstStyle/>
                    <a:p>
                      <a:pPr marL="0" lvl="0" indent="0">
                        <a:buNone/>
                      </a:pPr>
                      <a:r>
                        <a:t>aerosols</a:t>
                      </a:r>
                    </a:p>
                  </a:txBody>
                  <a:tcPr/>
                </a:tc>
                <a:extLst>
                  <a:ext uri="{0D108BD9-81ED-4DB2-BD59-A6C34878D82A}">
                    <a16:rowId xmlns:a16="http://schemas.microsoft.com/office/drawing/2014/main" val="10001"/>
                  </a:ext>
                </a:extLst>
              </a:tr>
              <a:tr h="0">
                <a:tc>
                  <a:txBody>
                    <a:bodyPr/>
                    <a:lstStyle/>
                    <a:p>
                      <a:pPr marL="0" lvl="0" indent="0">
                        <a:buNone/>
                      </a:pPr>
                      <a:r>
                        <a:t>ingestion</a:t>
                      </a:r>
                    </a:p>
                  </a:txBody>
                  <a:tcPr/>
                </a:tc>
                <a:tc>
                  <a:txBody>
                    <a:bodyPr/>
                    <a:lstStyle/>
                    <a:p>
                      <a:pPr marL="0" lvl="0" indent="0">
                        <a:buNone/>
                      </a:pPr>
                      <a:r>
                        <a:t>dairy products</a:t>
                      </a:r>
                    </a:p>
                  </a:txBody>
                  <a:tcPr/>
                </a:tc>
                <a:extLst>
                  <a:ext uri="{0D108BD9-81ED-4DB2-BD59-A6C34878D82A}">
                    <a16:rowId xmlns:a16="http://schemas.microsoft.com/office/drawing/2014/main" val="10002"/>
                  </a:ext>
                </a:extLst>
              </a:tr>
              <a:tr h="0">
                <a:tc>
                  <a:txBody>
                    <a:bodyPr/>
                    <a:lstStyle/>
                    <a:p>
                      <a:pPr marL="0" lvl="0" indent="0">
                        <a:buNone/>
                      </a:pPr>
                      <a:r>
                        <a:t>direct contact</a:t>
                      </a:r>
                    </a:p>
                  </a:txBody>
                  <a:tcPr/>
                </a:tc>
                <a:tc>
                  <a:txBody>
                    <a:bodyPr/>
                    <a:lstStyle/>
                    <a:p>
                      <a:pPr marL="0" lvl="0" indent="0">
                        <a:buNone/>
                      </a:pPr>
                      <a:r>
                        <a:t>inoculation/hypersensitivity</a:t>
                      </a:r>
                    </a:p>
                  </a:txBody>
                  <a:tcPr/>
                </a:tc>
                <a:extLst>
                  <a:ext uri="{0D108BD9-81ED-4DB2-BD59-A6C34878D82A}">
                    <a16:rowId xmlns:a16="http://schemas.microsoft.com/office/drawing/2014/main" val="10003"/>
                  </a:ext>
                </a:extLst>
              </a:tr>
              <a:tr h="0">
                <a:tc>
                  <a:txBody>
                    <a:bodyPr/>
                    <a:lstStyle/>
                    <a:p>
                      <a:pPr marL="0" lvl="0" indent="0">
                        <a:buNone/>
                      </a:pPr>
                      <a:r>
                        <a:t>uncommon</a:t>
                      </a:r>
                    </a:p>
                  </a:txBody>
                  <a:tcPr/>
                </a:tc>
                <a:tc>
                  <a:txBody>
                    <a:bodyPr/>
                    <a:lstStyle/>
                    <a:p>
                      <a:pPr marL="0" lvl="0" indent="0">
                        <a:buNone/>
                      </a:pPr>
                      <a:r>
                        <a:t>human breast milk  sexual  blood transfusion  bone marrow transplant</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Worldwide epidemiology</a:t>
            </a:r>
          </a:p>
        </p:txBody>
      </p:sp>
      <p:sp>
        <p:nvSpPr>
          <p:cNvPr id="4" name="Text Placeholder 3"/>
          <p:cNvSpPr>
            <a:spLocks noGrp="1"/>
          </p:cNvSpPr>
          <p:nvPr>
            <p:ph type="body" sz="half" idx="2"/>
          </p:nvPr>
        </p:nvSpPr>
        <p:spPr/>
        <p:txBody>
          <a:bodyPr/>
          <a:lstStyle/>
          <a:p>
            <a:pPr marL="0" lvl="0" indent="0">
              <a:buNone/>
            </a:pPr>
            <a:r>
              <a:t>(Pappas et al. 2006)</a:t>
            </a:r>
          </a:p>
        </p:txBody>
      </p:sp>
      <p:pic>
        <p:nvPicPr>
          <p:cNvPr id="3" name="Picture 1" descr="images/zotero/pappasNewGlobalMap2006/image-1-x29-y41.png"/>
          <p:cNvPicPr>
            <a:picLocks noGrp="1" noChangeAspect="1"/>
          </p:cNvPicPr>
          <p:nvPr/>
        </p:nvPicPr>
        <p:blipFill>
          <a:blip r:embed="rId2"/>
          <a:stretch>
            <a:fillRect/>
          </a:stretch>
        </p:blipFill>
        <p:spPr bwMode="auto">
          <a:xfrm>
            <a:off x="3568700" y="838200"/>
            <a:ext cx="5105400" cy="31242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European epidemiology</a:t>
            </a:r>
          </a:p>
        </p:txBody>
      </p:sp>
      <p:sp>
        <p:nvSpPr>
          <p:cNvPr id="4" name="Text Placeholder 3"/>
          <p:cNvSpPr>
            <a:spLocks noGrp="1"/>
          </p:cNvSpPr>
          <p:nvPr>
            <p:ph type="body" sz="half" idx="2"/>
          </p:nvPr>
        </p:nvSpPr>
        <p:spPr/>
        <p:txBody>
          <a:bodyPr/>
          <a:lstStyle/>
          <a:p>
            <a:pPr marL="0" lvl="0" indent="0">
              <a:buNone/>
            </a:pPr>
            <a:r>
              <a:t>(European Centre for Disease Prevention and Control 2022)</a:t>
            </a:r>
          </a:p>
        </p:txBody>
      </p:sp>
      <p:pic>
        <p:nvPicPr>
          <p:cNvPr id="3" name="Picture 1" descr="images/zotero/europeancentrefordiseasepreventionandcontrolBrucellosisAnnualEpidemiological2022/image-3-x58-y394.png"/>
          <p:cNvPicPr>
            <a:picLocks noGrp="1" noChangeAspect="1"/>
          </p:cNvPicPr>
          <p:nvPr/>
        </p:nvPicPr>
        <p:blipFill>
          <a:blip r:embed="rId2"/>
          <a:stretch>
            <a:fillRect/>
          </a:stretch>
        </p:blipFill>
        <p:spPr bwMode="auto">
          <a:xfrm>
            <a:off x="3568700" y="342900"/>
            <a:ext cx="5105400" cy="41148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Brief history of brucellosis</a:t>
            </a:r>
          </a:p>
        </p:txBody>
      </p:sp>
      <p:sp>
        <p:nvSpPr>
          <p:cNvPr id="3" name="Content Placeholder 2"/>
          <p:cNvSpPr>
            <a:spLocks noGrp="1"/>
          </p:cNvSpPr>
          <p:nvPr>
            <p:ph idx="1"/>
          </p:nvPr>
        </p:nvSpPr>
        <p:spPr/>
        <p:txBody>
          <a:bodyPr/>
          <a:lstStyle/>
          <a:p>
            <a:pPr marL="0" lvl="0" indent="0">
              <a:buNone/>
            </a:pPr>
            <a:r>
              <a:t>Described in many historical texts, all the way back to Hippocrates in 450 BC:</a:t>
            </a:r>
          </a:p>
          <a:p>
            <a:pPr marL="1270000" lvl="0" indent="0">
              <a:buNone/>
            </a:pPr>
            <a:r>
              <a:rPr sz="2000"/>
              <a:t>”Protracted fevers accompanied by ‘tumours’ and joint aches” (Hippocrates, n.d.)</a:t>
            </a:r>
          </a:p>
          <a:p>
            <a:pPr marL="0" lvl="0" indent="0">
              <a:buNone/>
            </a:pPr>
            <a:r>
              <a:t>In 1751, Cleghorn describes intermittent tertian fevers in Minorca (Cleghorn 1749).</a:t>
            </a:r>
          </a:p>
          <a:p>
            <a:pPr marL="0" lvl="0" indent="0">
              <a:buNone/>
            </a:pPr>
            <a:r>
              <a:t>In 1859, Assistant Surgeon Jeffrey Allen Marston described his own symptoms of “Mediterranean remittent” fever:</a:t>
            </a:r>
          </a:p>
          <a:p>
            <a:pPr marL="1270000" lvl="0" indent="0">
              <a:buNone/>
            </a:pPr>
            <a:r>
              <a:rPr sz="2000"/>
              <a:t>There is no fever so irregular as this in its course and symptoms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Clinical features of brucellosis in humans</a:t>
            </a:r>
          </a:p>
        </p:txBody>
      </p:sp>
      <p:sp>
        <p:nvSpPr>
          <p:cNvPr id="3" name="Content Placeholder 2"/>
          <p:cNvSpPr>
            <a:spLocks noGrp="1"/>
          </p:cNvSpPr>
          <p:nvPr>
            <p:ph idx="1"/>
          </p:nvPr>
        </p:nvSpPr>
        <p:spPr/>
        <p:txBody>
          <a:bodyPr/>
          <a:lstStyle/>
          <a:p>
            <a:pPr marL="0" lvl="0" indent="0">
              <a:buNone/>
            </a:pPr>
            <a:r>
              <a:t>Travel history is undoubtedly the most important question</a:t>
            </a:r>
          </a:p>
          <a:p>
            <a:pPr marL="0" lvl="0" indent="0">
              <a:buNone/>
            </a:pPr>
            <a:r>
              <a:t>Fever is the most important finding – classically undulating (waves) or remittent (comes and goes), although rarely seen</a:t>
            </a:r>
          </a:p>
          <a:p>
            <a:pPr marL="0" lvl="0" indent="0">
              <a:buNone/>
            </a:pPr>
            <a:r>
              <a:t>Musculoskeletal symptoms – differentiate febrile myalgia from localised bone and joint involvement</a:t>
            </a:r>
          </a:p>
          <a:p>
            <a:pPr marL="0" lvl="0" indent="0">
              <a:buNone/>
            </a:pPr>
            <a:r>
              <a:t>History may be long</a:t>
            </a:r>
          </a:p>
          <a:p>
            <a:pPr marL="0" lvl="0" indent="0">
              <a:buNone/>
            </a:pPr>
            <a:r>
              <a:t>Most patients are not severely unwell (if so, suggests infective endocarditis)</a:t>
            </a:r>
          </a:p>
          <a:p>
            <a:pPr marL="0" lvl="0" indent="0">
              <a:buNone/>
            </a:pPr>
            <a:r>
              <a:t>Any organ can be involved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Undulant fever</a:t>
            </a:r>
          </a:p>
        </p:txBody>
      </p:sp>
      <p:sp>
        <p:nvSpPr>
          <p:cNvPr id="4" name="Text Placeholder 3"/>
          <p:cNvSpPr>
            <a:spLocks noGrp="1"/>
          </p:cNvSpPr>
          <p:nvPr>
            <p:ph type="body" sz="half" idx="2"/>
          </p:nvPr>
        </p:nvSpPr>
        <p:spPr/>
        <p:txBody>
          <a:bodyPr/>
          <a:lstStyle/>
          <a:p>
            <a:pPr marL="0" lvl="0" indent="0">
              <a:buNone/>
            </a:pPr>
            <a:r>
              <a:t>(Hardy et al. 1930)</a:t>
            </a:r>
          </a:p>
        </p:txBody>
      </p:sp>
      <p:pic>
        <p:nvPicPr>
          <p:cNvPr id="3" name="Picture 1" descr="images/zotero/hardyUndulantFeverSpecial1930/image-30-x43-y316.png"/>
          <p:cNvPicPr>
            <a:picLocks noGrp="1" noChangeAspect="1"/>
          </p:cNvPicPr>
          <p:nvPr/>
        </p:nvPicPr>
        <p:blipFill>
          <a:blip r:embed="rId2"/>
          <a:stretch>
            <a:fillRect/>
          </a:stretch>
        </p:blipFill>
        <p:spPr bwMode="auto">
          <a:xfrm>
            <a:off x="3568700" y="927100"/>
            <a:ext cx="5105400" cy="29210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Diagnosis – culture</a:t>
            </a:r>
          </a:p>
        </p:txBody>
      </p:sp>
      <p:sp>
        <p:nvSpPr>
          <p:cNvPr id="3" name="Content Placeholder 2"/>
          <p:cNvSpPr>
            <a:spLocks noGrp="1"/>
          </p:cNvSpPr>
          <p:nvPr>
            <p:ph idx="1"/>
          </p:nvPr>
        </p:nvSpPr>
        <p:spPr/>
        <p:txBody>
          <a:bodyPr/>
          <a:lstStyle/>
          <a:p>
            <a:pPr marL="0" lvl="0" indent="0">
              <a:buNone/>
            </a:pPr>
            <a:r>
              <a:t>Culture is unequivocal evidence of infection (i.e., </a:t>
            </a:r>
            <a:r>
              <a:rPr i="1"/>
              <a:t>Brucellae</a:t>
            </a:r>
            <a:r>
              <a:t> do not colonise)</a:t>
            </a:r>
          </a:p>
          <a:p>
            <a:pPr marL="0" lvl="0" indent="0">
              <a:buNone/>
            </a:pPr>
            <a:r>
              <a:t>Blood culture:</a:t>
            </a:r>
          </a:p>
          <a:p>
            <a:pPr lvl="0"/>
            <a:r>
              <a:t>sensitivity probably around 40-50%</a:t>
            </a:r>
          </a:p>
          <a:p>
            <a:pPr lvl="0"/>
            <a:r>
              <a:t>requirement for extended incubation times is less important if using automated incubator</a:t>
            </a:r>
          </a:p>
          <a:p>
            <a:pPr marL="0" lvl="0" indent="0">
              <a:buNone/>
            </a:pPr>
            <a:r>
              <a:t>Bone marrow has higher sensitivity – 60%</a:t>
            </a:r>
          </a:p>
          <a:p>
            <a:pPr marL="0" lvl="0" indent="0">
              <a:buNone/>
            </a:pPr>
            <a:r>
              <a:t>Other sites – joints, abscesses, etc.</a:t>
            </a:r>
          </a:p>
          <a:p>
            <a:pPr marL="0" lvl="0" indent="0">
              <a:buNone/>
            </a:pPr>
            <a:r>
              <a:t>Identification – MALDI-TOF is good, but defaults to </a:t>
            </a:r>
            <a:r>
              <a:rPr i="1"/>
              <a:t>B. melitensis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Laboratory risk</a:t>
            </a:r>
          </a:p>
        </p:txBody>
      </p:sp>
      <p:sp>
        <p:nvSpPr>
          <p:cNvPr id="3" name="Content Placeholder 2"/>
          <p:cNvSpPr>
            <a:spLocks noGrp="1"/>
          </p:cNvSpPr>
          <p:nvPr>
            <p:ph idx="1"/>
          </p:nvPr>
        </p:nvSpPr>
        <p:spPr/>
        <p:txBody>
          <a:bodyPr/>
          <a:lstStyle/>
          <a:p>
            <a:pPr marL="0" lvl="0" indent="0">
              <a:buNone/>
            </a:pPr>
            <a:r>
              <a:t>Significant laboratory risk – probably the most important laboratory pathogen (Traxler et al. 2013)</a:t>
            </a:r>
          </a:p>
          <a:p>
            <a:pPr marL="0" lvl="0" indent="0">
              <a:buNone/>
            </a:pPr>
            <a:r>
              <a:t>Largest laboratory outbreak reported in Lanzhou, China (2019) (Pappas 2022)</a:t>
            </a:r>
          </a:p>
          <a:p>
            <a:pPr marL="1270000" lvl="0" indent="0">
              <a:buNone/>
            </a:pPr>
            <a:r>
              <a:rPr sz="2000"/>
              <a:t>An inadequacy in sanitizing processes in a biopharmaceutical plant in Lanzhou, China, during July and August 2019, led to the aerosolization of Brucella that was subsequently spread through wind to nearby settlements and academic institutes, resulting in more than 10 000 human brucellosis cases…</a:t>
            </a:r>
          </a:p>
          <a:p>
            <a:pPr marL="1270000" lvl="0" indent="0">
              <a:buNone/>
            </a:pPr>
            <a:r>
              <a:rPr sz="2000"/>
              <a:t>…officials responsible for the leak have been identified and punished…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UK guidelines</a:t>
            </a:r>
          </a:p>
        </p:txBody>
      </p:sp>
      <p:sp>
        <p:nvSpPr>
          <p:cNvPr id="4" name="Text Placeholder 3"/>
          <p:cNvSpPr>
            <a:spLocks noGrp="1"/>
          </p:cNvSpPr>
          <p:nvPr>
            <p:ph type="body" sz="half" idx="2"/>
          </p:nvPr>
        </p:nvSpPr>
        <p:spPr/>
        <p:txBody>
          <a:bodyPr/>
          <a:lstStyle/>
          <a:p>
            <a:pPr marL="0" lvl="0" indent="0">
              <a:buNone/>
            </a:pPr>
            <a:r>
              <a:t>Guidance on UK management available on </a:t>
            </a:r>
            <a:r>
              <a:rPr>
                <a:hlinkClick r:id="rId2"/>
              </a:rPr>
              <a:t>BRU website</a:t>
            </a:r>
            <a:r>
              <a:t> (punishment for responsible microbiologists is not specified)</a:t>
            </a:r>
          </a:p>
        </p:txBody>
      </p:sp>
      <p:pic>
        <p:nvPicPr>
          <p:cNvPr id="3" name="Picture 1" descr="images/brucellosis/bru_flowchart.png"/>
          <p:cNvPicPr>
            <a:picLocks noGrp="1" noChangeAspect="1"/>
          </p:cNvPicPr>
          <p:nvPr/>
        </p:nvPicPr>
        <p:blipFill>
          <a:blip r:embed="rId3"/>
          <a:stretch>
            <a:fillRect/>
          </a:stretch>
        </p:blipFill>
        <p:spPr bwMode="auto">
          <a:xfrm>
            <a:off x="3568700" y="673100"/>
            <a:ext cx="5105400" cy="34417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Castañeda medium</a:t>
            </a:r>
          </a:p>
        </p:txBody>
      </p:sp>
      <p:sp>
        <p:nvSpPr>
          <p:cNvPr id="4" name="Text Placeholder 3"/>
          <p:cNvSpPr>
            <a:spLocks noGrp="1"/>
          </p:cNvSpPr>
          <p:nvPr>
            <p:ph type="body" sz="half" idx="2"/>
          </p:nvPr>
        </p:nvSpPr>
        <p:spPr/>
        <p:txBody>
          <a:bodyPr/>
          <a:lstStyle/>
          <a:p>
            <a:pPr marL="0" lvl="0" indent="0">
              <a:buNone/>
            </a:pPr>
            <a:r>
              <a:t>(Castaneda, n.d.)</a:t>
            </a:r>
          </a:p>
        </p:txBody>
      </p:sp>
      <p:pic>
        <p:nvPicPr>
          <p:cNvPr id="3" name="Picture 1" descr="images/brucellosis/castaneda_medium.jpg"/>
          <p:cNvPicPr>
            <a:picLocks noGrp="1" noChangeAspect="1"/>
          </p:cNvPicPr>
          <p:nvPr/>
        </p:nvPicPr>
        <p:blipFill>
          <a:blip r:embed="rId2"/>
          <a:stretch>
            <a:fillRect/>
          </a:stretch>
        </p:blipFill>
        <p:spPr bwMode="auto">
          <a:xfrm>
            <a:off x="3568700" y="469900"/>
            <a:ext cx="5105400" cy="38481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Diagnosis – serology</a:t>
            </a:r>
          </a:p>
        </p:txBody>
      </p:sp>
      <p:sp>
        <p:nvSpPr>
          <p:cNvPr id="3" name="Content Placeholder 2"/>
          <p:cNvSpPr>
            <a:spLocks noGrp="1"/>
          </p:cNvSpPr>
          <p:nvPr>
            <p:ph idx="1"/>
          </p:nvPr>
        </p:nvSpPr>
        <p:spPr/>
        <p:txBody>
          <a:bodyPr/>
          <a:lstStyle/>
          <a:p>
            <a:pPr marL="0" lvl="0" indent="0">
              <a:buNone/>
            </a:pPr>
            <a:r>
              <a:t>Wright’s Serum Tube Agglutination remains the gold standard test – unchanged for over 120 years</a:t>
            </a:r>
          </a:p>
          <a:p>
            <a:pPr marL="0" lvl="0" indent="0">
              <a:buNone/>
            </a:pPr>
            <a:r>
              <a:t>Procedure:</a:t>
            </a:r>
          </a:p>
          <a:p>
            <a:pPr lvl="0"/>
            <a:r>
              <a:t>Set up serial dilutions of the test serum</a:t>
            </a:r>
          </a:p>
          <a:p>
            <a:pPr lvl="0"/>
            <a:r>
              <a:t>Add antigen (heated </a:t>
            </a:r>
            <a:r>
              <a:rPr i="1"/>
              <a:t>B. abortus</a:t>
            </a:r>
            <a:r>
              <a:t>) to tubes</a:t>
            </a:r>
          </a:p>
          <a:p>
            <a:pPr lvl="0"/>
            <a:r>
              <a:t>Incubate overnight</a:t>
            </a:r>
          </a:p>
          <a:p>
            <a:pPr lvl="0"/>
            <a:r>
              <a:t>Agglutinating serum forms clumps in the bottom of the tube</a:t>
            </a:r>
          </a:p>
          <a:p>
            <a:pPr lvl="0"/>
            <a:r>
              <a:t>Non-agglutinating serum remains cloudy, with no clumps</a:t>
            </a:r>
          </a:p>
          <a:p>
            <a:pPr marL="0" lvl="0" indent="0">
              <a:buNone/>
            </a:pPr>
            <a:r>
              <a:rPr i="1"/>
              <a:t>B. canis</a:t>
            </a:r>
            <a:r>
              <a:t> lacks LPS, therefore needs specific serology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SAT</a:t>
            </a:r>
          </a:p>
        </p:txBody>
      </p:sp>
      <p:sp>
        <p:nvSpPr>
          <p:cNvPr id="4" name="Text Placeholder 3"/>
          <p:cNvSpPr>
            <a:spLocks noGrp="1"/>
          </p:cNvSpPr>
          <p:nvPr>
            <p:ph type="body" sz="half" idx="2"/>
          </p:nvPr>
        </p:nvSpPr>
        <p:spPr/>
        <p:txBody>
          <a:bodyPr/>
          <a:lstStyle/>
          <a:p>
            <a:pPr marL="0" lvl="0" indent="0">
              <a:buNone/>
            </a:pPr>
            <a:r>
              <a:t>(Mariam et al. 2017)</a:t>
            </a:r>
          </a:p>
        </p:txBody>
      </p:sp>
      <p:pic>
        <p:nvPicPr>
          <p:cNvPr id="3" name="Picture 1" descr="images/zotero/mariamPrevalenceBrucellosisChangra2017/image-9-x50-y161.png"/>
          <p:cNvPicPr>
            <a:picLocks noGrp="1" noChangeAspect="1"/>
          </p:cNvPicPr>
          <p:nvPr/>
        </p:nvPicPr>
        <p:blipFill>
          <a:blip r:embed="rId2"/>
          <a:stretch>
            <a:fillRect/>
          </a:stretch>
        </p:blipFill>
        <p:spPr bwMode="auto">
          <a:xfrm>
            <a:off x="3568700" y="1231900"/>
            <a:ext cx="5105400" cy="2311400"/>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SAT for </a:t>
            </a:r>
            <a:r>
              <a:rPr i="1"/>
              <a:t>B. canis</a:t>
            </a:r>
          </a:p>
        </p:txBody>
      </p:sp>
      <p:pic>
        <p:nvPicPr>
          <p:cNvPr id="4" name="IMG_3615_C6D605E8-7488-4C90-A985-699F4AFD86A2.mp4">
            <a:hlinkClick r:id="" action="ppaction://media"/>
            <a:extLst>
              <a:ext uri="{FF2B5EF4-FFF2-40B4-BE49-F238E27FC236}">
                <a16:creationId xmlns:a16="http://schemas.microsoft.com/office/drawing/2014/main" id="{6858CED7-12A2-D891-ED5A-11AA0DFDDB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56938" y="1001865"/>
            <a:ext cx="2245866" cy="3991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Prozone effect</a:t>
            </a:r>
          </a:p>
        </p:txBody>
      </p:sp>
      <p:sp>
        <p:nvSpPr>
          <p:cNvPr id="4" name="Text Placeholder 3"/>
          <p:cNvSpPr>
            <a:spLocks noGrp="1"/>
          </p:cNvSpPr>
          <p:nvPr>
            <p:ph type="body" sz="half" idx="2"/>
          </p:nvPr>
        </p:nvSpPr>
        <p:spPr/>
        <p:txBody>
          <a:bodyPr/>
          <a:lstStyle/>
          <a:p>
            <a:pPr marL="0" lvl="0" indent="0">
              <a:buNone/>
            </a:pPr>
            <a:r>
              <a:t>(Jin and Zehnder 2016)</a:t>
            </a:r>
          </a:p>
        </p:txBody>
      </p:sp>
      <p:pic>
        <p:nvPicPr>
          <p:cNvPr id="3" name="Picture 1" descr="images/zotero/jinProzoneEffectDiagnosis2016/image-3-x65-y517.png"/>
          <p:cNvPicPr>
            <a:picLocks noGrp="1" noChangeAspect="1"/>
          </p:cNvPicPr>
          <p:nvPr/>
        </p:nvPicPr>
        <p:blipFill>
          <a:blip r:embed="rId2"/>
          <a:stretch>
            <a:fillRect/>
          </a:stretch>
        </p:blipFill>
        <p:spPr bwMode="auto">
          <a:xfrm>
            <a:off x="3568700" y="1143000"/>
            <a:ext cx="5105400" cy="24892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lvl="0" indent="0">
              <a:buNone/>
            </a:pPr>
            <a:r>
              <a:t>Sir David Bruce, in 1886, visualised and isolated </a:t>
            </a:r>
            <a:r>
              <a:rPr i="1"/>
              <a:t>Micrococcus melitensis</a:t>
            </a:r>
            <a:r>
              <a:t> from the spleen of a post-mortem patient:</a:t>
            </a:r>
          </a:p>
          <a:p>
            <a:pPr marL="0" lvl="0" indent="0">
              <a:buNone/>
            </a:pPr>
            <a:r>
              <a:rPr i="1"/>
              <a:t>“As it had been found by experiment that the air of the mortuary was peculiarly rich in germs … I removed the spleen to a small room in my quarters, the door and window of which had been keep shut for some time”</a:t>
            </a:r>
            <a:r>
              <a:t> (Bruce 1887)</a:t>
            </a:r>
          </a:p>
        </p:txBody>
      </p:sp>
      <p:pic>
        <p:nvPicPr>
          <p:cNvPr id="2" name="Picture 1" descr="images/brucellosis/david_bruce.jpeg"/>
          <p:cNvPicPr>
            <a:picLocks noGrp="1" noChangeAspect="1"/>
          </p:cNvPicPr>
          <p:nvPr/>
        </p:nvPicPr>
        <p:blipFill>
          <a:blip r:embed="rId2"/>
          <a:stretch>
            <a:fillRect/>
          </a:stretch>
        </p:blipFill>
        <p:spPr bwMode="auto">
          <a:xfrm>
            <a:off x="5397500" y="1193800"/>
            <a:ext cx="2527300" cy="3390900"/>
          </a:xfrm>
          <a:prstGeom prst="rect">
            <a:avLst/>
          </a:prstGeom>
          <a:noFill/>
          <a:ln w="9525">
            <a:noFill/>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Interpretation of serology tests</a:t>
            </a:r>
          </a:p>
        </p:txBody>
      </p:sp>
      <p:sp>
        <p:nvSpPr>
          <p:cNvPr id="3" name="Content Placeholder 2"/>
          <p:cNvSpPr>
            <a:spLocks noGrp="1"/>
          </p:cNvSpPr>
          <p:nvPr>
            <p:ph idx="1"/>
          </p:nvPr>
        </p:nvSpPr>
        <p:spPr/>
        <p:txBody>
          <a:bodyPr/>
          <a:lstStyle/>
          <a:p>
            <a:pPr marL="0" lvl="0" indent="0">
              <a:buNone/>
            </a:pPr>
            <a:r>
              <a:t>Variation between runs and interpreter – quality assurance is critical</a:t>
            </a:r>
          </a:p>
          <a:p>
            <a:pPr marL="0" lvl="0" indent="0">
              <a:buNone/>
            </a:pPr>
            <a:r>
              <a:t>Ideally demonstrate 4-fold increase in titre</a:t>
            </a:r>
          </a:p>
          <a:p>
            <a:pPr marL="0" lvl="0" indent="0">
              <a:buNone/>
            </a:pPr>
            <a:r>
              <a:t>An absolute cut-off is hard to define – certain titres may be tolerated in endemic areas</a:t>
            </a:r>
          </a:p>
          <a:p>
            <a:pPr marL="0" lvl="0" indent="0">
              <a:buNone/>
            </a:pPr>
            <a:r>
              <a:t>1:160 is the most agreed on cut-off</a:t>
            </a:r>
          </a:p>
          <a:p>
            <a:pPr marL="0" lvl="0" indent="0">
              <a:buNone/>
            </a:pPr>
            <a:r>
              <a:t>Other agglutination tests, e.g., Rose Bengal, work the same way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Diagnosis – PCR</a:t>
            </a:r>
          </a:p>
        </p:txBody>
      </p:sp>
      <p:sp>
        <p:nvSpPr>
          <p:cNvPr id="3" name="Content Placeholder 2"/>
          <p:cNvSpPr>
            <a:spLocks noGrp="1"/>
          </p:cNvSpPr>
          <p:nvPr>
            <p:ph idx="1"/>
          </p:nvPr>
        </p:nvSpPr>
        <p:spPr/>
        <p:txBody>
          <a:bodyPr/>
          <a:lstStyle/>
          <a:p>
            <a:pPr marL="0" lvl="0" indent="0">
              <a:buNone/>
            </a:pPr>
            <a:r>
              <a:t>Around 80% sensitive</a:t>
            </a:r>
          </a:p>
          <a:p>
            <a:pPr marL="0" lvl="0" indent="0">
              <a:buNone/>
            </a:pPr>
            <a:r>
              <a:t>Useful, but beware of idiosyncratic prolonged positivity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Treatment</a:t>
            </a:r>
          </a:p>
        </p:txBody>
      </p:sp>
      <p:sp>
        <p:nvSpPr>
          <p:cNvPr id="3" name="Content Placeholder 2"/>
          <p:cNvSpPr>
            <a:spLocks noGrp="1"/>
          </p:cNvSpPr>
          <p:nvPr>
            <p:ph idx="1"/>
          </p:nvPr>
        </p:nvSpPr>
        <p:spPr/>
        <p:txBody>
          <a:bodyPr/>
          <a:lstStyle/>
          <a:p>
            <a:pPr marL="0" lvl="0" indent="0">
              <a:buNone/>
            </a:pPr>
            <a:r>
              <a:t>Susceptibility testing is not helpful, although note that </a:t>
            </a:r>
            <a:r>
              <a:rPr i="1"/>
              <a:t>B. abortus</a:t>
            </a:r>
            <a:r>
              <a:t> live vaccine strain is inherently rifampicin resistant</a:t>
            </a:r>
          </a:p>
          <a:p>
            <a:pPr marL="0" lvl="0" indent="0">
              <a:buNone/>
            </a:pPr>
            <a:r>
              <a:t>Two agents minimum</a:t>
            </a:r>
          </a:p>
          <a:p>
            <a:pPr marL="0" lvl="0" indent="0">
              <a:buNone/>
            </a:pPr>
            <a:r>
              <a:t>Duration:</a:t>
            </a:r>
          </a:p>
          <a:p>
            <a:pPr lvl="0"/>
            <a:r>
              <a:t>Uncomplicated/acute – 6 weeks</a:t>
            </a:r>
          </a:p>
          <a:p>
            <a:pPr lvl="0"/>
            <a:r>
              <a:t>Chronic/complicated – 12 weeks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Antimicrobial agents</a:t>
            </a:r>
          </a:p>
        </p:txBody>
      </p:sp>
      <p:sp>
        <p:nvSpPr>
          <p:cNvPr id="3" name="Content Placeholder 2"/>
          <p:cNvSpPr>
            <a:spLocks noGrp="1"/>
          </p:cNvSpPr>
          <p:nvPr>
            <p:ph idx="1"/>
          </p:nvPr>
        </p:nvSpPr>
        <p:spPr/>
        <p:txBody>
          <a:bodyPr/>
          <a:lstStyle/>
          <a:p>
            <a:pPr marL="0" lvl="0" indent="0">
              <a:buNone/>
            </a:pPr>
            <a:r>
              <a:t>In order of likely efficacy:</a:t>
            </a:r>
          </a:p>
          <a:p>
            <a:pPr lvl="0"/>
            <a:r>
              <a:t>doxycycline &amp; streptomycin (or gentamicin)</a:t>
            </a:r>
          </a:p>
          <a:p>
            <a:pPr lvl="0"/>
            <a:r>
              <a:t>doxycycline &amp; rifampicin</a:t>
            </a:r>
          </a:p>
          <a:p>
            <a:pPr lvl="0"/>
            <a:r>
              <a:t>doxycycline &amp; co-trimoxazole</a:t>
            </a:r>
          </a:p>
          <a:p>
            <a:pPr marL="0" lvl="0" indent="0">
              <a:buNone/>
            </a:pPr>
            <a:r>
              <a:t>Children (under 8) and pregnancy – rifampicin &amp; co-trimoxazole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Global Impact</a:t>
            </a:r>
          </a:p>
        </p:txBody>
      </p:sp>
      <p:sp>
        <p:nvSpPr>
          <p:cNvPr id="3" name="Content Placeholder 2"/>
          <p:cNvSpPr>
            <a:spLocks noGrp="1"/>
          </p:cNvSpPr>
          <p:nvPr>
            <p:ph idx="1"/>
          </p:nvPr>
        </p:nvSpPr>
        <p:spPr/>
        <p:txBody>
          <a:bodyPr/>
          <a:lstStyle/>
          <a:p>
            <a:pPr marL="0" lvl="0" indent="0">
              <a:buNone/>
            </a:pPr>
            <a:r>
              <a:t>Brucellosis is likely to be the most common worldwide zoonotic disease</a:t>
            </a:r>
          </a:p>
          <a:p>
            <a:pPr marL="0" lvl="0" indent="0">
              <a:buNone/>
            </a:pPr>
            <a:r>
              <a:t>Although mortality rare, morbidity and loss of productivity due to illness is high</a:t>
            </a:r>
          </a:p>
          <a:p>
            <a:pPr marL="0" lvl="0" indent="0">
              <a:buNone/>
            </a:pPr>
            <a:r>
              <a:rPr i="1"/>
              <a:t>Brucella canis</a:t>
            </a:r>
            <a:r>
              <a:t> will continue to be of increasing concern in Europe and US</a:t>
            </a:r>
          </a:p>
          <a:p>
            <a:pPr marL="0" lvl="0" indent="0">
              <a:buNone/>
            </a:pPr>
            <a:r>
              <a:t>Lanzhou outbreak shows why </a:t>
            </a:r>
            <a:r>
              <a:rPr i="1"/>
              <a:t>Brucella</a:t>
            </a:r>
            <a:r>
              <a:t> spp continue to be recognised bioterrorism agents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Further reading</a:t>
            </a:r>
          </a:p>
        </p:txBody>
      </p:sp>
      <p:sp>
        <p:nvSpPr>
          <p:cNvPr id="3" name="Content Placeholder 2"/>
          <p:cNvSpPr>
            <a:spLocks noGrp="1"/>
          </p:cNvSpPr>
          <p:nvPr>
            <p:ph idx="1"/>
          </p:nvPr>
        </p:nvSpPr>
        <p:spPr/>
        <p:txBody>
          <a:bodyPr>
            <a:normAutofit fontScale="77500" lnSpcReduction="20000"/>
          </a:bodyPr>
          <a:lstStyle/>
          <a:p>
            <a:pPr marL="0" lvl="0" indent="0">
              <a:buNone/>
            </a:pPr>
            <a:r>
              <a:rPr dirty="0"/>
              <a:t>On laboratory acquired infection: Traxler, R.M., Lehman, M.W., </a:t>
            </a:r>
            <a:r>
              <a:rPr dirty="0" err="1"/>
              <a:t>Bosserman</a:t>
            </a:r>
            <a:r>
              <a:rPr dirty="0"/>
              <a:t>, E.A., Guerra, M.A., Smith, T.L., 2013. A literature review of laboratory-acquired brucellosis. J Clin </a:t>
            </a:r>
            <a:r>
              <a:rPr dirty="0" err="1"/>
              <a:t>Microbiol</a:t>
            </a:r>
            <a:r>
              <a:rPr dirty="0"/>
              <a:t> 51, 3055–3062. </a:t>
            </a:r>
            <a:r>
              <a:rPr dirty="0">
                <a:hlinkClick r:id="rId2"/>
              </a:rPr>
              <a:t>https://doi.org/10.1128/JCM.00135-13</a:t>
            </a:r>
          </a:p>
          <a:p>
            <a:pPr marL="0" lvl="0" indent="0">
              <a:buNone/>
            </a:pPr>
            <a:r>
              <a:rPr dirty="0"/>
              <a:t>On diagnostic methods: </a:t>
            </a:r>
            <a:r>
              <a:rPr dirty="0" err="1"/>
              <a:t>Yagupsky</a:t>
            </a:r>
            <a:r>
              <a:rPr dirty="0"/>
              <a:t>, P., Morata, P., </a:t>
            </a:r>
            <a:r>
              <a:rPr dirty="0" err="1"/>
              <a:t>Colmenero</a:t>
            </a:r>
            <a:r>
              <a:rPr dirty="0"/>
              <a:t>, J.D., 2019. Laboratory Diagnosis of Human Brucellosis. Clin </a:t>
            </a:r>
            <a:r>
              <a:rPr dirty="0" err="1"/>
              <a:t>Microbiol</a:t>
            </a:r>
            <a:r>
              <a:rPr dirty="0"/>
              <a:t> Rev 33, e00073-19. </a:t>
            </a:r>
            <a:r>
              <a:rPr dirty="0">
                <a:hlinkClick r:id="rId3"/>
              </a:rPr>
              <a:t>https://doi.org/10.1128/CMR.00073-19</a:t>
            </a:r>
          </a:p>
          <a:p>
            <a:pPr marL="0" lvl="0" indent="0">
              <a:buNone/>
            </a:pPr>
            <a:r>
              <a:rPr dirty="0"/>
              <a:t>On epidemiology and control: Corbel, M.J., Food and Agriculture Organization of the United Nations, World Health Organization, World </a:t>
            </a:r>
            <a:r>
              <a:rPr dirty="0" err="1"/>
              <a:t>Organisation</a:t>
            </a:r>
            <a:r>
              <a:rPr dirty="0"/>
              <a:t> for Animal Health, 2006. Brucellosis in humans and animals.</a:t>
            </a:r>
          </a:p>
          <a:p>
            <a:pPr marL="0" lvl="0" indent="0">
              <a:buNone/>
            </a:pPr>
            <a:r>
              <a:rPr dirty="0"/>
              <a:t>Others: </a:t>
            </a:r>
            <a:r>
              <a:rPr dirty="0">
                <a:hlinkClick r:id="rId4"/>
              </a:rPr>
              <a:t>Brucella Reference Unit website</a:t>
            </a:r>
            <a:r>
              <a:rPr dirty="0"/>
              <a:t> – flowcharts for laboratory exposure and request forms</a:t>
            </a:r>
          </a:p>
          <a:p>
            <a:pPr marL="0" lvl="0" indent="0">
              <a:buNone/>
            </a:pPr>
            <a:r>
              <a:rPr dirty="0">
                <a:hlinkClick r:id="rId5"/>
              </a:rPr>
              <a:t>CDC Brucella Reference Guide</a:t>
            </a:r>
            <a:r>
              <a:rPr dirty="0"/>
              <a:t> – useful general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Etymology</a:t>
            </a:r>
          </a:p>
        </p:txBody>
      </p:sp>
      <p:sp>
        <p:nvSpPr>
          <p:cNvPr id="3" name="Content Placeholder 2"/>
          <p:cNvSpPr>
            <a:spLocks noGrp="1"/>
          </p:cNvSpPr>
          <p:nvPr>
            <p:ph sz="half" idx="1"/>
          </p:nvPr>
        </p:nvSpPr>
        <p:spPr/>
        <p:txBody>
          <a:bodyPr/>
          <a:lstStyle/>
          <a:p>
            <a:pPr lvl="0"/>
            <a:r>
              <a:t>Malta fever</a:t>
            </a:r>
          </a:p>
          <a:p>
            <a:pPr lvl="0"/>
            <a:r>
              <a:t>Rock fever</a:t>
            </a:r>
          </a:p>
          <a:p>
            <a:pPr lvl="0"/>
            <a:r>
              <a:t>Undulant fever</a:t>
            </a:r>
          </a:p>
          <a:p>
            <a:pPr lvl="0"/>
            <a:r>
              <a:t>Mediterranean fever</a:t>
            </a:r>
          </a:p>
          <a:p>
            <a:pPr lvl="0"/>
            <a:r>
              <a:t>Gibraltar fever</a:t>
            </a:r>
          </a:p>
          <a:p>
            <a:pPr lvl="0"/>
            <a:r>
              <a:t>Cyprus fever</a:t>
            </a:r>
          </a:p>
          <a:p>
            <a:pPr lvl="0"/>
            <a:r>
              <a:t>Neapolitan fever</a:t>
            </a:r>
          </a:p>
          <a:p>
            <a:pPr lvl="0"/>
            <a:r>
              <a:t>Italian fever</a:t>
            </a:r>
          </a:p>
        </p:txBody>
      </p:sp>
      <p:sp>
        <p:nvSpPr>
          <p:cNvPr id="4" name="Content Placeholder 3"/>
          <p:cNvSpPr>
            <a:spLocks noGrp="1"/>
          </p:cNvSpPr>
          <p:nvPr>
            <p:ph sz="half" idx="2"/>
          </p:nvPr>
        </p:nvSpPr>
        <p:spPr/>
        <p:txBody>
          <a:bodyPr/>
          <a:lstStyle/>
          <a:p>
            <a:pPr lvl="0"/>
            <a:r>
              <a:t>Crimean fever</a:t>
            </a:r>
          </a:p>
          <a:p>
            <a:pPr lvl="0"/>
            <a:r>
              <a:t>Corps disease</a:t>
            </a:r>
          </a:p>
          <a:p>
            <a:pPr lvl="0"/>
            <a:r>
              <a:t>Satan’s fever</a:t>
            </a:r>
          </a:p>
          <a:p>
            <a:pPr lvl="0"/>
            <a:r>
              <a:t>Scottish delight</a:t>
            </a:r>
          </a:p>
          <a:p>
            <a:pPr lvl="0"/>
            <a:r>
              <a:t>Bang’s disease</a:t>
            </a:r>
          </a:p>
          <a:p>
            <a:pPr lvl="0"/>
            <a:r>
              <a:t>Goat fever</a:t>
            </a:r>
          </a:p>
          <a:p>
            <a:pPr lvl="0"/>
            <a:r>
              <a:t>Fist of mercy</a:t>
            </a:r>
          </a:p>
          <a:p>
            <a:pPr lvl="0"/>
            <a:r>
              <a:t>Milk sickness</a:t>
            </a:r>
          </a:p>
          <a:p>
            <a:pPr lvl="0"/>
            <a:r>
              <a:t>Jones disease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Other important historical milestones</a:t>
            </a:r>
          </a:p>
        </p:txBody>
      </p:sp>
      <p:sp>
        <p:nvSpPr>
          <p:cNvPr id="3" name="Content Placeholder 2"/>
          <p:cNvSpPr>
            <a:spLocks noGrp="1"/>
          </p:cNvSpPr>
          <p:nvPr>
            <p:ph idx="1"/>
          </p:nvPr>
        </p:nvSpPr>
        <p:spPr/>
        <p:txBody>
          <a:bodyPr/>
          <a:lstStyle/>
          <a:p>
            <a:pPr marL="0" lvl="0" indent="0">
              <a:buNone/>
            </a:pPr>
            <a:r>
              <a:t>Development of serum agglutination method by Wright in 1897</a:t>
            </a:r>
          </a:p>
          <a:p>
            <a:pPr marL="0" lvl="0" indent="0">
              <a:buNone/>
            </a:pPr>
            <a:r>
              <a:t>Isolation of </a:t>
            </a:r>
            <a:r>
              <a:rPr i="1"/>
              <a:t>M. melitensis</a:t>
            </a:r>
            <a:r>
              <a:t> from goats by Temi Zammit in 1905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Against all odds</a:t>
            </a:r>
          </a:p>
        </p:txBody>
      </p:sp>
      <p:sp>
        <p:nvSpPr>
          <p:cNvPr id="3" name="Content Placeholder 2"/>
          <p:cNvSpPr>
            <a:spLocks noGrp="1"/>
          </p:cNvSpPr>
          <p:nvPr>
            <p:ph idx="1"/>
          </p:nvPr>
        </p:nvSpPr>
        <p:spPr/>
        <p:txBody>
          <a:bodyPr/>
          <a:lstStyle/>
          <a:p>
            <a:pPr marL="0" lvl="0" indent="0">
              <a:buNone/>
            </a:pPr>
            <a:r>
              <a:t>Zammit’s first attempt at investigated serostatus of 7 goats (H. V. Wyatt 2005):</a:t>
            </a:r>
          </a:p>
          <a:p>
            <a:pPr lvl="0"/>
            <a:r>
              <a:t>all 7 were negative</a:t>
            </a:r>
          </a:p>
          <a:p>
            <a:pPr lvl="0"/>
            <a:r>
              <a:t>it is estimated that at the time, 50% of Maltese goats were positive</a:t>
            </a:r>
          </a:p>
          <a:p>
            <a:pPr lvl="0"/>
            <a:r>
              <a:t>odds of 7 negatives = 1:128</a:t>
            </a:r>
          </a:p>
          <a:p>
            <a:pPr marL="0" lvl="0" indent="0">
              <a:buNone/>
            </a:pPr>
            <a:r>
              <a:t>Repeated experiment in 1905 on 6 goats – 5 positive</a:t>
            </a:r>
          </a:p>
          <a:p>
            <a:pPr marL="0" lvl="0" indent="0">
              <a:buNone/>
            </a:pPr>
            <a:r>
              <a:t>Importantly, infected goats remained healthy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Mediterranean fever commission</a:t>
            </a:r>
          </a:p>
        </p:txBody>
      </p:sp>
      <p:sp>
        <p:nvSpPr>
          <p:cNvPr id="4" name="Text Placeholder 3"/>
          <p:cNvSpPr>
            <a:spLocks noGrp="1"/>
          </p:cNvSpPr>
          <p:nvPr>
            <p:ph type="body" sz="half" idx="2"/>
          </p:nvPr>
        </p:nvSpPr>
        <p:spPr/>
        <p:txBody>
          <a:bodyPr/>
          <a:lstStyle/>
          <a:p>
            <a:pPr marL="0" lvl="0" indent="0">
              <a:buNone/>
            </a:pPr>
            <a:r>
              <a:t>(</a:t>
            </a:r>
            <a:r>
              <a:rPr i="1"/>
              <a:t>The Members of the Mediterranean Fever Commission.</a:t>
            </a:r>
            <a:r>
              <a:t> n.d.)</a:t>
            </a:r>
          </a:p>
        </p:txBody>
      </p:sp>
      <p:pic>
        <p:nvPicPr>
          <p:cNvPr id="3" name="Picture 1" descr="images/brucellosis/mediterranean_fever_commission.jpg"/>
          <p:cNvPicPr>
            <a:picLocks noGrp="1" noChangeAspect="1"/>
          </p:cNvPicPr>
          <p:nvPr/>
        </p:nvPicPr>
        <p:blipFill>
          <a:blip r:embed="rId2"/>
          <a:stretch>
            <a:fillRect/>
          </a:stretch>
        </p:blipFill>
        <p:spPr bwMode="auto">
          <a:xfrm>
            <a:off x="3568700" y="406400"/>
            <a:ext cx="5105400" cy="3962400"/>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r>
              <a:t>Sir Temi Zammit led the excavation of Tarxien temples (image c/o Heritage Malta)</a:t>
            </a:r>
          </a:p>
        </p:txBody>
      </p:sp>
      <p:pic>
        <p:nvPicPr>
          <p:cNvPr id="2" name="Picture 1" descr="images/brucellosis/temi_zammit.jpg"/>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Public health measures</a:t>
            </a:r>
          </a:p>
        </p:txBody>
      </p:sp>
      <p:sp>
        <p:nvSpPr>
          <p:cNvPr id="3" name="Content Placeholder 2"/>
          <p:cNvSpPr>
            <a:spLocks noGrp="1"/>
          </p:cNvSpPr>
          <p:nvPr>
            <p:ph idx="1"/>
          </p:nvPr>
        </p:nvSpPr>
        <p:spPr/>
        <p:txBody>
          <a:bodyPr/>
          <a:lstStyle/>
          <a:p>
            <a:pPr marL="0" lvl="0" indent="0">
              <a:buNone/>
            </a:pPr>
            <a:r>
              <a:t>Pasteurisation was not introduced until the late 1930</a:t>
            </a:r>
          </a:p>
          <a:p>
            <a:pPr marL="0" lvl="0" indent="0">
              <a:buNone/>
            </a:pPr>
            <a:r>
              <a:t>Public health measure to ban goat milk was put in place in 1906 (replaced with imported canned milk).</a:t>
            </a:r>
          </a:p>
          <a:p>
            <a:pPr marL="0" lvl="0" indent="0">
              <a:buNone/>
            </a:pPr>
            <a:r>
              <a:t>A milkman strike in protest of the measures likely contributed to disease control (Vassallo 1992).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1381</Words>
  <Application>Microsoft Macintosh PowerPoint</Application>
  <PresentationFormat>On-screen Show (16:9)</PresentationFormat>
  <Paragraphs>184</Paragraphs>
  <Slides>35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Brucellosis</vt:lpstr>
      <vt:lpstr>Brief history of brucellosis</vt:lpstr>
      <vt:lpstr>PowerPoint Presentation</vt:lpstr>
      <vt:lpstr>Etymology</vt:lpstr>
      <vt:lpstr>Other important historical milestones</vt:lpstr>
      <vt:lpstr>Against all odds</vt:lpstr>
      <vt:lpstr>Mediterranean fever commission</vt:lpstr>
      <vt:lpstr>PowerPoint Presentation</vt:lpstr>
      <vt:lpstr>Public health measures</vt:lpstr>
      <vt:lpstr>PowerPoint Presentation</vt:lpstr>
      <vt:lpstr>Bruce and the microbe</vt:lpstr>
      <vt:lpstr>Bacteriology of Brucella spp</vt:lpstr>
      <vt:lpstr>Brucella colonies</vt:lpstr>
      <vt:lpstr>Brucella Gram stain</vt:lpstr>
      <vt:lpstr>Pathogenesis and immunity</vt:lpstr>
      <vt:lpstr>Species</vt:lpstr>
      <vt:lpstr>Transmission and risk factors</vt:lpstr>
      <vt:lpstr>Worldwide epidemiology</vt:lpstr>
      <vt:lpstr>European epidemiology</vt:lpstr>
      <vt:lpstr>Clinical features of brucellosis in humans</vt:lpstr>
      <vt:lpstr>Undulant fever</vt:lpstr>
      <vt:lpstr>Diagnosis – culture</vt:lpstr>
      <vt:lpstr>Laboratory risk</vt:lpstr>
      <vt:lpstr>UK guidelines</vt:lpstr>
      <vt:lpstr>Castañeda medium</vt:lpstr>
      <vt:lpstr>Diagnosis – serology</vt:lpstr>
      <vt:lpstr>SAT</vt:lpstr>
      <vt:lpstr>SAT for B. canis</vt:lpstr>
      <vt:lpstr>Prozone effect</vt:lpstr>
      <vt:lpstr>Interpretation of serology tests</vt:lpstr>
      <vt:lpstr>Diagnosis – PCR</vt:lpstr>
      <vt:lpstr>Treatment</vt:lpstr>
      <vt:lpstr>Antimicrobial agents</vt:lpstr>
      <vt:lpstr>Global Impact</vt:lpstr>
      <vt:lpstr>Further reading</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Brucellosis</dc:title>
  <dc:creator>Alessandro Gerada</dc:creator>
  <cp:keywords/>
  <cp:lastModifiedBy>Gerada, Alessandro</cp:lastModifiedBy>
  <cp:revision>1</cp:revision>
  <dcterms:created xsi:type="dcterms:W3CDTF">2023-05-30T21:36:57Z</dcterms:created>
  <dcterms:modified xsi:type="dcterms:W3CDTF">2023-05-30T21:39:46Z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resources/zotero_library.bib</vt:lpwstr>
  </property>
  <property fmtid="{D5CDD505-2E9C-101B-9397-08002B2CF9AE}" pid="3" name="date">
    <vt:lpwstr>2023</vt:lpwstr>
  </property>
</Properties>
</file>